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Colbert explains AT&amp;T mergers: http://www.ebaumsworld.com/video/watch/955486/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mergers, regulation, and anti-trust measures are confusing to even legal scholars. Someone accessible, like Colbert, might be a good way to open the topic up with your students: Colbert explains AT&amp;T mergers: http://www.ebaumsworld.com/video/watch/955486/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the dominant model in the United States. However, some say the market model is undemocratic or unfair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UK, for example, the BBC is a publically funded broadcasting company. Much like PBS in the United States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school photo studio case study—photographer taking inappropriate photos of students.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THE essential dilemma with our commercial model—if what you print hurts the bottom line, do you change what you print?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284162" y="444727"/>
            <a:ext cx="8574086" cy="1468437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lIns="91425" tIns="45700" rIns="182875" bIns="36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Shape 20"/>
          <p:cNvGrpSpPr/>
          <p:nvPr/>
        </p:nvGrpSpPr>
        <p:grpSpPr>
          <a:xfrm>
            <a:off x="284162" y="1906542"/>
            <a:ext cx="8576373" cy="137410"/>
            <a:chOff x="284162" y="1759424"/>
            <a:chExt cx="8576373" cy="137410"/>
          </a:xfrm>
        </p:grpSpPr>
        <p:sp>
          <p:nvSpPr>
            <p:cNvPr id="21" name="Shape 21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Shape 24"/>
          <p:cNvSpPr txBox="1"/>
          <p:nvPr/>
        </p:nvSpPr>
        <p:spPr>
          <a:xfrm>
            <a:off x="8230889" y="444727"/>
            <a:ext cx="58701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↗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421341" y="449004"/>
            <a:ext cx="7808976" cy="1088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9523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476204" y="1532426"/>
            <a:ext cx="7754111" cy="484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A5A5A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84162" y="6227064"/>
            <a:ext cx="8574086" cy="173735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, Alt.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Shape 124"/>
          <p:cNvGrpSpPr/>
          <p:nvPr/>
        </p:nvGrpSpPr>
        <p:grpSpPr>
          <a:xfrm>
            <a:off x="284162" y="4280647"/>
            <a:ext cx="8576373" cy="137410"/>
            <a:chOff x="284162" y="1759424"/>
            <a:chExt cx="8576373" cy="137410"/>
          </a:xfrm>
        </p:grpSpPr>
        <p:sp>
          <p:nvSpPr>
            <p:cNvPr id="125" name="Shape 125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63070" y="4778189"/>
            <a:ext cx="8360241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2"/>
              </a:buClr>
              <a:buFont typeface="Calibri"/>
              <a:buNone/>
              <a:defRPr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2"/>
          </p:nvPr>
        </p:nvSpPr>
        <p:spPr>
          <a:xfrm>
            <a:off x="284162" y="457200"/>
            <a:ext cx="8577072" cy="3822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19099" y="5344926"/>
            <a:ext cx="8304212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A5A5A5"/>
              </a:buClr>
              <a:buFont typeface="Noto Sans Symbols"/>
              <a:buNone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Pictur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pic" idx="2"/>
          </p:nvPr>
        </p:nvSpPr>
        <p:spPr>
          <a:xfrm>
            <a:off x="284162" y="443754"/>
            <a:ext cx="8574086" cy="43702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4025" marR="0" lvl="0" indent="-454025" algn="l" rtl="0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1469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31775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4003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36854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284162" y="4801575"/>
            <a:ext cx="8574086" cy="1468437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lIns="91425" tIns="45700" rIns="182875" bIns="36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Shape 140"/>
          <p:cNvGrpSpPr/>
          <p:nvPr/>
        </p:nvGrpSpPr>
        <p:grpSpPr>
          <a:xfrm>
            <a:off x="284162" y="6263388"/>
            <a:ext cx="8576373" cy="137410"/>
            <a:chOff x="284162" y="1759424"/>
            <a:chExt cx="8576373" cy="137410"/>
          </a:xfrm>
        </p:grpSpPr>
        <p:sp>
          <p:nvSpPr>
            <p:cNvPr id="141" name="Shape 141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Shape 144"/>
          <p:cNvSpPr txBox="1"/>
          <p:nvPr/>
        </p:nvSpPr>
        <p:spPr>
          <a:xfrm>
            <a:off x="8230889" y="4801575"/>
            <a:ext cx="58701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↗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30306" y="4814046"/>
            <a:ext cx="7772400" cy="1048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70647" y="5862917"/>
            <a:ext cx="7732059" cy="403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A5A5A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284162" y="455772"/>
            <a:ext cx="8574086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Shape 149"/>
          <p:cNvGrpSpPr/>
          <p:nvPr/>
        </p:nvGrpSpPr>
        <p:grpSpPr>
          <a:xfrm>
            <a:off x="284162" y="1577846"/>
            <a:ext cx="8576373" cy="137410"/>
            <a:chOff x="284162" y="1577846"/>
            <a:chExt cx="8576373" cy="137410"/>
          </a:xfrm>
        </p:grpSpPr>
        <p:sp>
          <p:nvSpPr>
            <p:cNvPr id="150" name="Shape 150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03412" y="2151063"/>
            <a:ext cx="3931919" cy="397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4025" marR="0" lvl="0" indent="-328295" algn="l" rtl="0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43205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4003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36854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778187" y="2151063"/>
            <a:ext cx="3931919" cy="397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4025" marR="0" lvl="0" indent="-328295" algn="l" rtl="0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43205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4003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36854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68940" y="1298762"/>
            <a:ext cx="406907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2"/>
              </a:buClr>
              <a:buFont typeface="Calibri"/>
              <a:buNone/>
              <a:defRPr sz="32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783567" y="914400"/>
            <a:ext cx="4069079" cy="5211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4025" marR="0" lvl="0" indent="-328295" algn="l" rtl="0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43205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4003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36854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268940" y="2456328"/>
            <a:ext cx="4069079" cy="3182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Shape 166"/>
          <p:cNvGrpSpPr/>
          <p:nvPr/>
        </p:nvGrpSpPr>
        <p:grpSpPr>
          <a:xfrm>
            <a:off x="284162" y="452717"/>
            <a:ext cx="8576373" cy="137410"/>
            <a:chOff x="284162" y="1577846"/>
            <a:chExt cx="8576373" cy="137410"/>
          </a:xfrm>
        </p:grpSpPr>
        <p:sp>
          <p:nvSpPr>
            <p:cNvPr id="167" name="Shape 167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284162" y="4801575"/>
            <a:ext cx="8574086" cy="1468437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lIns="91425" tIns="45700" rIns="182875" bIns="36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" name="Shape 172"/>
          <p:cNvGrpSpPr/>
          <p:nvPr/>
        </p:nvGrpSpPr>
        <p:grpSpPr>
          <a:xfrm>
            <a:off x="284162" y="6263388"/>
            <a:ext cx="8576373" cy="137410"/>
            <a:chOff x="284162" y="1759424"/>
            <a:chExt cx="8576373" cy="137410"/>
          </a:xfrm>
        </p:grpSpPr>
        <p:sp>
          <p:nvSpPr>
            <p:cNvPr id="173" name="Shape 173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63070" y="4800600"/>
            <a:ext cx="8360241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pic" idx="2"/>
          </p:nvPr>
        </p:nvSpPr>
        <p:spPr>
          <a:xfrm>
            <a:off x="284162" y="457199"/>
            <a:ext cx="8577072" cy="4352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19099" y="5367337"/>
            <a:ext cx="8304212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A5A5A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284162" y="455772"/>
            <a:ext cx="8574086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" name="Shape 184"/>
          <p:cNvGrpSpPr/>
          <p:nvPr/>
        </p:nvGrpSpPr>
        <p:grpSpPr>
          <a:xfrm>
            <a:off x="284162" y="1577846"/>
            <a:ext cx="8576373" cy="137410"/>
            <a:chOff x="284162" y="1577846"/>
            <a:chExt cx="8576373" cy="137410"/>
          </a:xfrm>
        </p:grpSpPr>
        <p:sp>
          <p:nvSpPr>
            <p:cNvPr id="185" name="Shape 185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 rot="5400000">
            <a:off x="2564606" y="-146843"/>
            <a:ext cx="4013200" cy="8574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4025" marR="0" lvl="0" indent="-316865" algn="l" rtl="0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1469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31775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4003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36854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 rot="5400000">
            <a:off x="5313882" y="2857534"/>
            <a:ext cx="5934614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 rot="5400000">
            <a:off x="5219068" y="2949130"/>
            <a:ext cx="5921375" cy="969263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 rot="5400000">
            <a:off x="564356" y="177006"/>
            <a:ext cx="5937249" cy="6497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4025" marR="0" lvl="0" indent="-316865" algn="l" rtl="0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1469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31775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4003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36854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Shape 200"/>
          <p:cNvGrpSpPr/>
          <p:nvPr/>
        </p:nvGrpSpPr>
        <p:grpSpPr>
          <a:xfrm rot="5400000">
            <a:off x="4658724" y="3355722"/>
            <a:ext cx="5934455" cy="137410"/>
            <a:chOff x="284162" y="1577846"/>
            <a:chExt cx="8576373" cy="137410"/>
          </a:xfrm>
        </p:grpSpPr>
        <p:sp>
          <p:nvSpPr>
            <p:cNvPr id="201" name="Shape 201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84162" y="455772"/>
            <a:ext cx="8574086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Shape 30"/>
          <p:cNvGrpSpPr/>
          <p:nvPr/>
        </p:nvGrpSpPr>
        <p:grpSpPr>
          <a:xfrm>
            <a:off x="284162" y="1577846"/>
            <a:ext cx="8576373" cy="137410"/>
            <a:chOff x="284162" y="1577846"/>
            <a:chExt cx="8576373" cy="137410"/>
          </a:xfrm>
        </p:grpSpPr>
        <p:sp>
          <p:nvSpPr>
            <p:cNvPr id="31" name="Shape 31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781502" y="2133600"/>
            <a:ext cx="7076746" cy="3992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4025" marR="0" lvl="0" indent="-316865" algn="l" rtl="0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1469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31775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4003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36854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" name="Shape 43"/>
          <p:cNvGrpSpPr/>
          <p:nvPr/>
        </p:nvGrpSpPr>
        <p:grpSpPr>
          <a:xfrm>
            <a:off x="284162" y="452717"/>
            <a:ext cx="8576373" cy="137410"/>
            <a:chOff x="284162" y="1577846"/>
            <a:chExt cx="8576373" cy="137410"/>
          </a:xfrm>
        </p:grpSpPr>
        <p:sp>
          <p:nvSpPr>
            <p:cNvPr id="44" name="Shape 44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284162" y="4801575"/>
            <a:ext cx="8574086" cy="1468437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lIns="91425" tIns="45700" rIns="182875" bIns="36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" name="Shape 49"/>
          <p:cNvGrpSpPr/>
          <p:nvPr/>
        </p:nvGrpSpPr>
        <p:grpSpPr>
          <a:xfrm>
            <a:off x="284162" y="6263388"/>
            <a:ext cx="8576373" cy="137410"/>
            <a:chOff x="284162" y="1759424"/>
            <a:chExt cx="8576373" cy="137410"/>
          </a:xfrm>
        </p:grpSpPr>
        <p:sp>
          <p:nvSpPr>
            <p:cNvPr id="50" name="Shape 50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Shape 53"/>
          <p:cNvSpPr txBox="1"/>
          <p:nvPr/>
        </p:nvSpPr>
        <p:spPr>
          <a:xfrm>
            <a:off x="8230889" y="4801575"/>
            <a:ext cx="58701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↗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75487" y="5861303"/>
            <a:ext cx="7735824" cy="402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A5A5A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84162" y="455772"/>
            <a:ext cx="8574086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" name="Shape 61"/>
          <p:cNvGrpSpPr/>
          <p:nvPr/>
        </p:nvGrpSpPr>
        <p:grpSpPr>
          <a:xfrm>
            <a:off x="284162" y="1577846"/>
            <a:ext cx="8576373" cy="137410"/>
            <a:chOff x="284162" y="1577846"/>
            <a:chExt cx="8576373" cy="137410"/>
          </a:xfrm>
        </p:grpSpPr>
        <p:sp>
          <p:nvSpPr>
            <p:cNvPr id="62" name="Shape 62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03412" y="1735138"/>
            <a:ext cx="3931919" cy="833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2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03412" y="2590800"/>
            <a:ext cx="3931919" cy="3535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4025" marR="0" lvl="0" indent="-328295" algn="l" rtl="0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43205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4003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36854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779494" y="1735138"/>
            <a:ext cx="3931919" cy="833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779494" y="2590800"/>
            <a:ext cx="3931919" cy="3535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4025" marR="0" lvl="0" indent="-328295" algn="l" rtl="0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43205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4003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36854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3 Pictures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lIns="91425" tIns="45700" rIns="182875" bIns="36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Shape 75"/>
          <p:cNvGrpSpPr/>
          <p:nvPr/>
        </p:nvGrpSpPr>
        <p:grpSpPr>
          <a:xfrm>
            <a:off x="284162" y="6263388"/>
            <a:ext cx="8576373" cy="137410"/>
            <a:chOff x="284162" y="1759424"/>
            <a:chExt cx="8576373" cy="137410"/>
          </a:xfrm>
        </p:grpSpPr>
        <p:sp>
          <p:nvSpPr>
            <p:cNvPr id="76" name="Shape 76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031660" y="4800600"/>
            <a:ext cx="5691651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3021014" y="457199"/>
            <a:ext cx="5833871" cy="4352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069805" y="5367337"/>
            <a:ext cx="5653506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idx="3"/>
          </p:nvPr>
        </p:nvSpPr>
        <p:spPr>
          <a:xfrm>
            <a:off x="284163" y="457200"/>
            <a:ext cx="2736850" cy="29077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4"/>
          </p:nvPr>
        </p:nvSpPr>
        <p:spPr>
          <a:xfrm>
            <a:off x="284163" y="3364992"/>
            <a:ext cx="2736850" cy="2898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, Picture, and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657600" y="914400"/>
            <a:ext cx="5195046" cy="5211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4025" marR="0" lvl="0" indent="-328295" algn="l" rtl="0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43205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4003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36854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284162" y="4267200"/>
            <a:ext cx="2743199" cy="2120153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lIns="91425" tIns="45700" rIns="182875" bIns="36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19100" y="4953001"/>
            <a:ext cx="2472016" cy="1246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10764" y="4419600"/>
            <a:ext cx="2475394" cy="510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3"/>
          </p:nvPr>
        </p:nvSpPr>
        <p:spPr>
          <a:xfrm>
            <a:off x="284163" y="594360"/>
            <a:ext cx="2743199" cy="3675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4025" marR="0" lvl="0" indent="-454025" algn="l" rtl="0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1469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31775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4003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36854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96" name="Shape 96"/>
          <p:cNvGrpSpPr/>
          <p:nvPr/>
        </p:nvGrpSpPr>
        <p:grpSpPr>
          <a:xfrm>
            <a:off x="284162" y="461682"/>
            <a:ext cx="8576373" cy="137410"/>
            <a:chOff x="284162" y="1759424"/>
            <a:chExt cx="8576373" cy="137410"/>
          </a:xfrm>
        </p:grpSpPr>
        <p:sp>
          <p:nvSpPr>
            <p:cNvPr id="97" name="Shape 97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284162" y="444727"/>
            <a:ext cx="8574086" cy="1468437"/>
          </a:xfrm>
          <a:prstGeom prst="rect">
            <a:avLst/>
          </a:prstGeom>
          <a:solidFill>
            <a:srgbClr val="262626">
              <a:alpha val="84705"/>
            </a:srgbClr>
          </a:solidFill>
          <a:ln>
            <a:noFill/>
          </a:ln>
        </p:spPr>
        <p:txBody>
          <a:bodyPr lIns="91425" tIns="45700" rIns="182875" bIns="36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284162" y="2017058"/>
            <a:ext cx="8574086" cy="43773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4025" marR="0" lvl="0" indent="-454025" algn="l" rtl="0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1469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31775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4003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36854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A5A5A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07" name="Shape 107"/>
          <p:cNvGrpSpPr/>
          <p:nvPr/>
        </p:nvGrpSpPr>
        <p:grpSpPr>
          <a:xfrm>
            <a:off x="284162" y="1906542"/>
            <a:ext cx="8576373" cy="137410"/>
            <a:chOff x="284162" y="1759424"/>
            <a:chExt cx="8576373" cy="137410"/>
          </a:xfrm>
        </p:grpSpPr>
        <p:sp>
          <p:nvSpPr>
            <p:cNvPr id="108" name="Shape 108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Shape 111"/>
          <p:cNvSpPr txBox="1"/>
          <p:nvPr/>
        </p:nvSpPr>
        <p:spPr>
          <a:xfrm>
            <a:off x="8230889" y="444727"/>
            <a:ext cx="58701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↗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418633" y="444727"/>
            <a:ext cx="7810966" cy="1088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9523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284162" y="455772"/>
            <a:ext cx="8574086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Shape 115"/>
          <p:cNvGrpSpPr/>
          <p:nvPr/>
        </p:nvGrpSpPr>
        <p:grpSpPr>
          <a:xfrm>
            <a:off x="284162" y="1577846"/>
            <a:ext cx="8576373" cy="137410"/>
            <a:chOff x="284162" y="1577846"/>
            <a:chExt cx="8576373" cy="137410"/>
          </a:xfrm>
        </p:grpSpPr>
        <p:sp>
          <p:nvSpPr>
            <p:cNvPr id="116" name="Shape 116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781502" y="2133600"/>
            <a:ext cx="7076746" cy="3992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4025" marR="0" lvl="0" indent="-316865" algn="l" rtl="0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1469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475" marR="0" lvl="2" indent="-231775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40030" algn="l" rtl="0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925" marR="0" lvl="4" indent="-236854" algn="l" rtl="0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794935" y="6437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99697" y="6437032"/>
            <a:ext cx="61249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youtu.be/UgGUG3hzV6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 descr="controlroo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3233" y="533143"/>
            <a:ext cx="4265465" cy="631847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449164" y="1208183"/>
            <a:ext cx="3577835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when news media must </a:t>
            </a: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rely on others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access to the story?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ctrTitle"/>
          </p:nvPr>
        </p:nvSpPr>
        <p:spPr>
          <a:xfrm>
            <a:off x="418633" y="444727"/>
            <a:ext cx="7810966" cy="10882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952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Business of Journalism	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economics and capitalism shape news media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421341" y="2286000"/>
            <a:ext cx="8001000" cy="4572000"/>
          </a:xfrm>
          <a:prstGeom prst="rect">
            <a:avLst/>
          </a:prstGeom>
          <a:noFill/>
          <a:ln>
            <a:noFill/>
          </a:ln>
          <a:effectLst>
            <a:outerShdw blurRad="50799" dist="12700" dir="2700000" algn="ctr" rotWithShape="0">
              <a:srgbClr val="FFFFFF">
                <a:alpha val="74901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Today’s Goal: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the effects of media conglomeration and de-regulation on the diversity (or lack thereof) in news media today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 descr="Mediaholding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89" r="721" b="4500"/>
          <a:stretch/>
        </p:blipFill>
        <p:spPr>
          <a:xfrm>
            <a:off x="108416" y="92940"/>
            <a:ext cx="8789016" cy="6552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 descr="Screen shot 2012-11-15 at 11.16.3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981" y="100823"/>
            <a:ext cx="7899400" cy="25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 descr="Screen shot 2012-11-15 at 11.16.48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900" y="2565400"/>
            <a:ext cx="5918200" cy="42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6536130" y="6488667"/>
            <a:ext cx="37172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—Frugaldad.com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 descr="Screen shot 2012-11-15 at 11.16.55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352" y="1336995"/>
            <a:ext cx="8763057" cy="425473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4677514" y="5927832"/>
            <a:ext cx="37172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—Frugaldad.com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Private/market ownership model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03412" y="1735138"/>
            <a:ext cx="3931919" cy="833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Pros	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2"/>
          </p:nvPr>
        </p:nvSpPr>
        <p:spPr>
          <a:xfrm>
            <a:off x="403412" y="2590800"/>
            <a:ext cx="3931919" cy="353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4025" marR="0" lvl="0" indent="-4540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90000"/>
              <a:buFont typeface="Noto Sans Symbols"/>
              <a:buChar char="↗"/>
            </a:pPr>
            <a:r>
              <a:rPr lang="en-US"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No government control</a:t>
            </a:r>
          </a:p>
          <a:p>
            <a:pPr marL="454025" marR="0" lvl="0" indent="-45402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5A5A5"/>
              </a:buClr>
              <a:buSzPct val="90000"/>
              <a:buFont typeface="Noto Sans Symbols"/>
              <a:buChar char="↗"/>
            </a:pPr>
            <a:r>
              <a:rPr lang="en-US"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Medium for anti-government views</a:t>
            </a:r>
          </a:p>
          <a:p>
            <a:pPr marL="454025" marR="0" lvl="0" indent="-45402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5A5A5"/>
              </a:buClr>
              <a:buSzPct val="90000"/>
              <a:buFont typeface="Noto Sans Symbols"/>
              <a:buChar char="↗"/>
            </a:pPr>
            <a:r>
              <a:rPr lang="en-US"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Competition breeds ingenuity, better products</a:t>
            </a:r>
          </a:p>
          <a:p>
            <a:pPr marL="454025" marR="0" lvl="0" indent="-454025" algn="l" rtl="0">
              <a:lnSpc>
                <a:spcPct val="90000"/>
              </a:lnSpc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</a:pPr>
            <a:r>
              <a:rPr lang="en-US"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Large media companies benefit from economies of scale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3"/>
          </p:nvPr>
        </p:nvSpPr>
        <p:spPr>
          <a:xfrm>
            <a:off x="4779494" y="1735138"/>
            <a:ext cx="3931919" cy="833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Cons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4"/>
          </p:nvPr>
        </p:nvSpPr>
        <p:spPr>
          <a:xfrm>
            <a:off x="4779494" y="2590800"/>
            <a:ext cx="3931919" cy="353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4025" marR="0" lvl="0" indent="-454025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90000"/>
              <a:buFont typeface="Noto Sans Symbols"/>
              <a:buChar char="↗"/>
            </a:pPr>
            <a:r>
              <a:rPr lang="en-US"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Profit reigns supreme</a:t>
            </a:r>
          </a:p>
          <a:p>
            <a:pPr marL="454025" marR="0" lvl="0" indent="-454025" algn="l" rtl="0">
              <a:spcBef>
                <a:spcPts val="2000"/>
              </a:spcBef>
              <a:spcAft>
                <a:spcPts val="0"/>
              </a:spcAft>
              <a:buClr>
                <a:srgbClr val="A5A5A5"/>
              </a:buClr>
              <a:buSzPct val="90000"/>
              <a:buFont typeface="Noto Sans Symbols"/>
              <a:buChar char="↗"/>
            </a:pPr>
            <a:r>
              <a:rPr lang="en-US"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Public interest secondary</a:t>
            </a:r>
          </a:p>
          <a:p>
            <a:pPr marL="454025" marR="0" lvl="0" indent="-454025" algn="l" rtl="0">
              <a:spcBef>
                <a:spcPts val="2000"/>
              </a:spcBef>
              <a:spcAft>
                <a:spcPts val="0"/>
              </a:spcAft>
              <a:buClr>
                <a:srgbClr val="A5A5A5"/>
              </a:buClr>
              <a:buSzPct val="90000"/>
              <a:buFont typeface="Noto Sans Symbols"/>
              <a:buChar char="↗"/>
            </a:pPr>
            <a:r>
              <a:rPr lang="en-US"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Homogenization of voices because of convergence</a:t>
            </a:r>
          </a:p>
          <a:p>
            <a:pPr marL="454025" marR="0" lvl="0" indent="-454025" algn="l" rtl="0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</a:pPr>
            <a:r>
              <a:rPr lang="en-US"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Concentration of viewpoints</a:t>
            </a:r>
          </a:p>
        </p:txBody>
      </p:sp>
      <p:sp>
        <p:nvSpPr>
          <p:cNvPr id="249" name="Shape 249"/>
          <p:cNvSpPr/>
          <p:nvPr/>
        </p:nvSpPr>
        <p:spPr>
          <a:xfrm>
            <a:off x="6330898" y="6126162"/>
            <a:ext cx="238051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—globalization101.org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sphere model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03412" y="1735138"/>
            <a:ext cx="3931919" cy="833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Pros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2"/>
          </p:nvPr>
        </p:nvSpPr>
        <p:spPr>
          <a:xfrm>
            <a:off x="403412" y="2590800"/>
            <a:ext cx="3931919" cy="353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4025" marR="0" lvl="0" indent="-454025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90000"/>
              <a:buFont typeface="Noto Sans Symbols"/>
              <a:buChar char="↗"/>
            </a:pPr>
            <a:r>
              <a:rPr lang="en-US"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Publically-funded, so impetus to serve public interest</a:t>
            </a:r>
          </a:p>
          <a:p>
            <a:pPr marL="454025" marR="0" lvl="0" indent="-454025" algn="l" rtl="0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</a:pPr>
            <a:r>
              <a:rPr lang="en-US"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Provides resource regardless of ability to pay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3"/>
          </p:nvPr>
        </p:nvSpPr>
        <p:spPr>
          <a:xfrm>
            <a:off x="4779494" y="1735138"/>
            <a:ext cx="3931919" cy="833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Cons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4"/>
          </p:nvPr>
        </p:nvSpPr>
        <p:spPr>
          <a:xfrm>
            <a:off x="4779494" y="2590800"/>
            <a:ext cx="3931919" cy="353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4025" marR="0" lvl="0" indent="-454025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90000"/>
              <a:buFont typeface="Noto Sans Symbols"/>
              <a:buChar char="↗"/>
            </a:pPr>
            <a:r>
              <a:rPr lang="en-US"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Lack of competition</a:t>
            </a:r>
          </a:p>
          <a:p>
            <a:pPr marL="454025" marR="0" lvl="0" indent="-454025" algn="l" rtl="0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</a:pPr>
            <a:r>
              <a:rPr lang="en-US"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Lack of consumer support can derail product</a:t>
            </a:r>
          </a:p>
        </p:txBody>
      </p:sp>
      <p:sp>
        <p:nvSpPr>
          <p:cNvPr id="260" name="Shape 260"/>
          <p:cNvSpPr/>
          <p:nvPr/>
        </p:nvSpPr>
        <p:spPr>
          <a:xfrm>
            <a:off x="6330898" y="6126162"/>
            <a:ext cx="238051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—globalization101.org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381000" y="975841"/>
            <a:ext cx="7772400" cy="72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Calibri"/>
              <a:buNone/>
            </a:pPr>
            <a:r>
              <a:rPr lang="en-US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32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wnership models &amp; content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990600" y="2447350"/>
            <a:ext cx="7162800" cy="327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How do you balance ad revenue with journalistic obligation?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Would you run a story about </a:t>
            </a:r>
            <a:r>
              <a:rPr lang="en-US" sz="2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shady local business if they are also an advertising partner?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rgbClr val="000000"/>
      </a:dk1>
      <a:lt1>
        <a:srgbClr val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On-screen Show (4:3)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Noto Sans Symbols</vt:lpstr>
      <vt:lpstr>Spectrum</vt:lpstr>
      <vt:lpstr>PowerPoint Presentation</vt:lpstr>
      <vt:lpstr>The Business of Journalism </vt:lpstr>
      <vt:lpstr>PowerPoint Presentation</vt:lpstr>
      <vt:lpstr>PowerPoint Presentation</vt:lpstr>
      <vt:lpstr>PowerPoint Presentation</vt:lpstr>
      <vt:lpstr>Private/market ownership model</vt:lpstr>
      <vt:lpstr>Public sphere model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Bambenek, Tim</dc:creator>
  <cp:lastModifiedBy>Tim Bambenek</cp:lastModifiedBy>
  <cp:revision>1</cp:revision>
  <dcterms:modified xsi:type="dcterms:W3CDTF">2016-08-14T02:58:05Z</dcterms:modified>
</cp:coreProperties>
</file>