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59" r:id="rId3"/>
    <p:sldId id="282" r:id="rId4"/>
    <p:sldId id="283" r:id="rId5"/>
    <p:sldId id="260" r:id="rId6"/>
    <p:sldId id="261" r:id="rId7"/>
    <p:sldId id="262" r:id="rId8"/>
    <p:sldId id="277" r:id="rId9"/>
    <p:sldId id="264" r:id="rId10"/>
    <p:sldId id="258" r:id="rId11"/>
    <p:sldId id="281" r:id="rId12"/>
    <p:sldId id="269" r:id="rId13"/>
    <p:sldId id="272" r:id="rId14"/>
    <p:sldId id="276" r:id="rId15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4" autoAdjust="0"/>
  </p:normalViewPr>
  <p:slideViewPr>
    <p:cSldViewPr snapToGrid="0" snapToObjects="1"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EB20F-CEC5-49DD-8EE1-14F7BC894081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6136C-6DCF-4D20-A253-A40FCB02BF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9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371D-C381-2942-A70C-49D4E2845AF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C32D-F3F1-E94D-9472-B279AA95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Amendments in ACTION:</a:t>
            </a:r>
            <a:b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</a:b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The Fifth Amendment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Stencil"/>
              </a:rPr>
              <a:t>Miranda rights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/>
              <a:t>other procedures to ensure fairness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after </a:t>
            </a:r>
            <a:r>
              <a:rPr lang="en-US" i="1" dirty="0" smtClean="0">
                <a:solidFill>
                  <a:srgbClr val="FF6600"/>
                </a:solidFill>
                <a:latin typeface="Stencil"/>
                <a:cs typeface="Stencil"/>
              </a:rPr>
              <a:t>MIRANDA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, What is next?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INVOKE:</a:t>
            </a:r>
          </a:p>
          <a:p>
            <a:pPr lvl="1"/>
            <a:r>
              <a:rPr lang="en-US" sz="3600" dirty="0" smtClean="0"/>
              <a:t>Stay silent and/or get a lawyer</a:t>
            </a:r>
            <a:br>
              <a:rPr lang="en-US" sz="3600" dirty="0" smtClean="0"/>
            </a:br>
            <a:endParaRPr lang="en-US" sz="3600" dirty="0"/>
          </a:p>
          <a:p>
            <a:r>
              <a:rPr lang="en-US" sz="4000" dirty="0" smtClean="0"/>
              <a:t>WAIVE:</a:t>
            </a:r>
          </a:p>
          <a:p>
            <a:pPr lvl="1"/>
            <a:r>
              <a:rPr lang="en-US" sz="3600" dirty="0" smtClean="0"/>
              <a:t>Talk to police with or without a lawyer</a:t>
            </a:r>
          </a:p>
          <a:p>
            <a:pPr lvl="1"/>
            <a:r>
              <a:rPr lang="en-US" sz="3600" dirty="0" smtClean="0"/>
              <a:t>Can answer some, then decide you want a lawyer.  Police must stop. </a:t>
            </a:r>
            <a:r>
              <a:rPr lang="en-US" sz="1600" dirty="0" smtClean="0"/>
              <a:t>Minnick v. MD</a:t>
            </a:r>
          </a:p>
          <a:p>
            <a:pPr lvl="1"/>
            <a:r>
              <a:rPr lang="en-US" sz="3600" dirty="0" smtClean="0"/>
              <a:t>3:4 waive Miranda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after </a:t>
            </a:r>
            <a:r>
              <a:rPr lang="en-US" i="1" dirty="0" smtClean="0">
                <a:solidFill>
                  <a:srgbClr val="FF6600"/>
                </a:solidFill>
                <a:latin typeface="Stencil"/>
                <a:cs typeface="Stencil"/>
              </a:rPr>
              <a:t>MIRANDA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, What is next?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Interrogation- to determine the truth</a:t>
            </a:r>
          </a:p>
          <a:p>
            <a:pPr lvl="1"/>
            <a:r>
              <a:rPr lang="en-US" sz="3600" dirty="0" smtClean="0"/>
              <a:t>To get a confession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4000" dirty="0" smtClean="0"/>
              <a:t>Confessions must be free and voluntary to be legal</a:t>
            </a:r>
          </a:p>
          <a:p>
            <a:pPr lvl="1"/>
            <a:r>
              <a:rPr lang="en-US" i="1" dirty="0" smtClean="0"/>
              <a:t>Brown v MS- </a:t>
            </a:r>
            <a:r>
              <a:rPr lang="en-US" dirty="0" smtClean="0"/>
              <a:t>physical coercion to obtain confessions violates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Other important </a:t>
            </a:r>
            <a:b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</a:b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things to know 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Exercising your rights cannot be used against you</a:t>
            </a:r>
          </a:p>
          <a:p>
            <a:r>
              <a:rPr lang="en-US" sz="3600" dirty="0" smtClean="0"/>
              <a:t>Physical evidence the police find can still be used against you, even if they fail to read you your rights</a:t>
            </a:r>
          </a:p>
          <a:p>
            <a:r>
              <a:rPr lang="en-US" sz="3600" dirty="0" smtClean="0"/>
              <a:t>Police can use trickery – they just can’t “overbear personal will”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87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ACTIVITY 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Should the confession be allowed? </a:t>
            </a:r>
          </a:p>
          <a:p>
            <a:r>
              <a:rPr lang="en-US" dirty="0" smtClean="0"/>
              <a:t>Was there </a:t>
            </a:r>
            <a:r>
              <a:rPr lang="en-US" u="sng" dirty="0" smtClean="0"/>
              <a:t>custody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Would a reasonable person feel free to leave?</a:t>
            </a:r>
          </a:p>
          <a:p>
            <a:r>
              <a:rPr lang="en-US" dirty="0"/>
              <a:t>Was there </a:t>
            </a:r>
            <a:r>
              <a:rPr lang="en-US" u="sng" dirty="0" smtClean="0"/>
              <a:t>interrogation</a:t>
            </a:r>
            <a:r>
              <a:rPr lang="en-US" dirty="0" smtClean="0"/>
              <a:t>? </a:t>
            </a:r>
            <a:endParaRPr lang="en-US" dirty="0"/>
          </a:p>
          <a:p>
            <a:pPr lvl="1"/>
            <a:r>
              <a:rPr lang="en-US" dirty="0" smtClean="0"/>
              <a:t>Was there direct questioning or some interaction reasonably expected to get a response?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If both are not present, the officer does not need to read the defendant his or her Miranda rights.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3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The 5</a:t>
            </a:r>
            <a:r>
              <a:rPr lang="en-US" baseline="30000" dirty="0" smtClean="0">
                <a:solidFill>
                  <a:srgbClr val="FF6600"/>
                </a:solidFill>
                <a:latin typeface="Stencil"/>
                <a:cs typeface="Stencil"/>
              </a:rPr>
              <a:t>th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 Amendment 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5</a:t>
            </a:r>
            <a:r>
              <a:rPr lang="en-US" b="1" baseline="30000" dirty="0" smtClean="0">
                <a:solidFill>
                  <a:srgbClr val="002060"/>
                </a:solidFill>
              </a:rPr>
              <a:t>th</a:t>
            </a:r>
            <a:r>
              <a:rPr lang="en-US" b="1" dirty="0" smtClean="0">
                <a:solidFill>
                  <a:srgbClr val="002060"/>
                </a:solidFill>
              </a:rPr>
              <a:t> Amendment: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The 5</a:t>
            </a:r>
            <a:r>
              <a:rPr lang="en-US" baseline="30000" dirty="0" smtClean="0">
                <a:solidFill>
                  <a:srgbClr val="FF6600"/>
                </a:solidFill>
                <a:latin typeface="Stencil"/>
                <a:cs typeface="Stencil"/>
              </a:rPr>
              <a:t>th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 Amendment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Protects against </a:t>
            </a:r>
            <a:r>
              <a:rPr lang="en-US" b="1" dirty="0" smtClean="0">
                <a:solidFill>
                  <a:srgbClr val="002060"/>
                </a:solidFill>
              </a:rPr>
              <a:t>self-incrimination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Double Jeopardy-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Due Process-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Miranda v. Arizona (1966)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Miranda v. Arizona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i="1" dirty="0" smtClean="0">
                <a:solidFill>
                  <a:srgbClr val="002060"/>
                </a:solidFill>
              </a:rPr>
              <a:t>Escobedo v Illinois-</a:t>
            </a:r>
            <a:br>
              <a:rPr lang="en-US" b="1" i="1" dirty="0" smtClean="0">
                <a:solidFill>
                  <a:srgbClr val="002060"/>
                </a:solidFill>
              </a:rPr>
            </a:br>
            <a:r>
              <a:rPr lang="en-US" b="1" i="1" dirty="0" smtClean="0">
                <a:solidFill>
                  <a:srgbClr val="002060"/>
                </a:solidFill>
              </a:rPr>
              <a:t/>
            </a:r>
            <a:br>
              <a:rPr lang="en-US" b="1" i="1" dirty="0" smtClean="0">
                <a:solidFill>
                  <a:srgbClr val="002060"/>
                </a:solidFill>
              </a:rPr>
            </a:br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Gideon v. Wainwright-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6600"/>
                </a:solidFill>
                <a:latin typeface="Stencil"/>
                <a:cs typeface="Stencil"/>
              </a:rPr>
              <a:t>Miranda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 RIGHTS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Right to remain silent</a:t>
            </a:r>
            <a:endParaRPr lang="en-US" dirty="0" smtClean="0"/>
          </a:p>
          <a:p>
            <a:r>
              <a:rPr lang="en-US" sz="5400" dirty="0" smtClean="0"/>
              <a:t>Right to a lawyer</a:t>
            </a:r>
            <a:endParaRPr lang="en-US" i="1" dirty="0" smtClean="0"/>
          </a:p>
          <a:p>
            <a:r>
              <a:rPr lang="en-US" sz="5400" dirty="0" smtClean="0"/>
              <a:t>If you can’t afford an attorney, one will be provided</a:t>
            </a:r>
            <a:endParaRPr lang="en-US" sz="3500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WHEN DO </a:t>
            </a:r>
            <a:r>
              <a:rPr lang="en-US" i="1" dirty="0" smtClean="0">
                <a:solidFill>
                  <a:srgbClr val="FF6600"/>
                </a:solidFill>
                <a:latin typeface="Stencil"/>
                <a:cs typeface="Stencil"/>
              </a:rPr>
              <a:t>MIRANDA </a:t>
            </a:r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RIGHTS APPLY? 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When the following standard is met:</a:t>
            </a:r>
          </a:p>
          <a:p>
            <a:pPr marL="0" indent="0" algn="ctr">
              <a:buNone/>
            </a:pPr>
            <a:r>
              <a:rPr lang="en-US" sz="5000" dirty="0" smtClean="0"/>
              <a:t>CUSTODIAL </a:t>
            </a:r>
          </a:p>
          <a:p>
            <a:pPr marL="0" indent="0" algn="ctr">
              <a:buNone/>
            </a:pPr>
            <a:r>
              <a:rPr lang="en-US" sz="5000" dirty="0" smtClean="0"/>
              <a:t>POLICE </a:t>
            </a:r>
          </a:p>
          <a:p>
            <a:pPr marL="0" indent="0" algn="ctr">
              <a:buNone/>
            </a:pPr>
            <a:r>
              <a:rPr lang="en-US" sz="5000" dirty="0" smtClean="0"/>
              <a:t>INTERROGATION </a:t>
            </a:r>
          </a:p>
          <a:p>
            <a:pPr marL="0" indent="0" algn="ctr">
              <a:buNone/>
            </a:pPr>
            <a:endParaRPr lang="en-US" sz="5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CUSTODY:</a:t>
            </a:r>
            <a:endParaRPr lang="en-US" dirty="0">
              <a:solidFill>
                <a:srgbClr val="FF6600"/>
              </a:solidFill>
              <a:latin typeface="Stencil"/>
              <a:cs typeface="Stenci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i="1" dirty="0" smtClean="0"/>
              <a:t>A</a:t>
            </a:r>
            <a:r>
              <a:rPr lang="en-US" sz="4000" dirty="0" smtClean="0"/>
              <a:t>rrest</a:t>
            </a:r>
          </a:p>
          <a:p>
            <a:r>
              <a:rPr lang="en-US" sz="4000" dirty="0" smtClean="0"/>
              <a:t>Deprived of freedoms of action	</a:t>
            </a:r>
          </a:p>
          <a:p>
            <a:pPr lvl="1"/>
            <a:r>
              <a:rPr lang="en-US" sz="3600" dirty="0" smtClean="0"/>
              <a:t>Would </a:t>
            </a:r>
            <a:r>
              <a:rPr lang="en-US" sz="3600" i="1" u="sng" dirty="0" smtClean="0"/>
              <a:t>not</a:t>
            </a:r>
            <a:r>
              <a:rPr lang="en-US" sz="3600" dirty="0" smtClean="0"/>
              <a:t> feel free to leave the place of questioning</a:t>
            </a:r>
          </a:p>
          <a:p>
            <a:pPr lvl="1"/>
            <a:r>
              <a:rPr lang="en-US" sz="3600" dirty="0" smtClean="0"/>
              <a:t>NOT a Stop and Frisk</a:t>
            </a:r>
          </a:p>
          <a:p>
            <a:pPr lvl="1"/>
            <a:r>
              <a:rPr lang="en-US" sz="3600" dirty="0" smtClean="0"/>
              <a:t>NOT If you voluntarily go to the police station-- </a:t>
            </a:r>
            <a:r>
              <a:rPr lang="en-US" sz="3600" i="1" dirty="0" smtClean="0"/>
              <a:t>not</a:t>
            </a:r>
            <a:r>
              <a:rPr lang="en-US" sz="3600" dirty="0" smtClean="0"/>
              <a:t> custody 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“</a:t>
            </a:r>
            <a:r>
              <a:rPr lang="en-US" sz="4000" i="1" dirty="0" smtClean="0"/>
              <a:t>So long as a </a:t>
            </a:r>
            <a:r>
              <a:rPr lang="en-US" sz="4000" i="1" u="sng" dirty="0" smtClean="0"/>
              <a:t>reasonable person </a:t>
            </a:r>
            <a:r>
              <a:rPr lang="en-US" sz="4000" i="1" dirty="0" smtClean="0"/>
              <a:t>would </a:t>
            </a:r>
            <a:r>
              <a:rPr lang="en-US" sz="4000" i="1" u="sng" dirty="0" smtClean="0"/>
              <a:t>feel free to disregard the police </a:t>
            </a:r>
            <a:r>
              <a:rPr lang="en-US" sz="4000" i="1" dirty="0" smtClean="0"/>
              <a:t>and go about his business, the encounter is consensual and </a:t>
            </a:r>
            <a:r>
              <a:rPr lang="en-US" sz="4000" i="1" u="sng" dirty="0" smtClean="0"/>
              <a:t>will not trigger </a:t>
            </a:r>
            <a:r>
              <a:rPr lang="en-US" sz="4000" i="1" dirty="0" smtClean="0"/>
              <a:t>Fourth Amendment protections unless it loses its consensual nature.”</a:t>
            </a:r>
            <a:endParaRPr lang="en-US" sz="4000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Stencil"/>
                <a:cs typeface="Stencil"/>
              </a:rPr>
              <a:t>INTERROGATION: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0498"/>
            <a:ext cx="8229600" cy="4706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Interrogation: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9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FULLVERSION" val="4.3.2.1178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256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Stencil</vt:lpstr>
      <vt:lpstr>Office Theme</vt:lpstr>
      <vt:lpstr>Amendments in ACTION: The Fifth Amendment</vt:lpstr>
      <vt:lpstr>The 5th Amendment </vt:lpstr>
      <vt:lpstr>The 5th Amendment </vt:lpstr>
      <vt:lpstr>Miranda v. Arizona (1966)</vt:lpstr>
      <vt:lpstr>Miranda RIGHTS</vt:lpstr>
      <vt:lpstr>WHEN DO MIRANDA RIGHTS APPLY? </vt:lpstr>
      <vt:lpstr>CUSTODY:</vt:lpstr>
      <vt:lpstr>PowerPoint Presentation</vt:lpstr>
      <vt:lpstr>INTERROGATION:</vt:lpstr>
      <vt:lpstr>after MIRANDA, What is next?</vt:lpstr>
      <vt:lpstr>after MIRANDA, What is next?</vt:lpstr>
      <vt:lpstr>Other important  things to know </vt:lpstr>
      <vt:lpstr>ACTIVITY 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STREET LAW 2/14/2012</dc:title>
  <dc:creator>Jonathan Smith</dc:creator>
  <cp:lastModifiedBy>Tim Bambenek</cp:lastModifiedBy>
  <cp:revision>35</cp:revision>
  <dcterms:created xsi:type="dcterms:W3CDTF">2012-02-13T23:55:31Z</dcterms:created>
  <dcterms:modified xsi:type="dcterms:W3CDTF">2016-09-20T12:58:12Z</dcterms:modified>
</cp:coreProperties>
</file>