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8/18/2016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8/18/2016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E36636D-D922-432D-A958-524484B5923D}" type="datetimeFigureOut">
              <a:rPr lang="en-US" smtClean="0"/>
              <a:pPr/>
              <a:t>8/18/2016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8E36636D-D922-432D-A958-524484B5923D}" type="datetimeFigureOut">
              <a:rPr lang="en-US" smtClean="0"/>
              <a:pPr/>
              <a:t>8/18/2016</a:t>
            </a:fld>
            <a:endParaRPr lang="en-US"/>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2" y="1738924"/>
            <a:ext cx="7583488" cy="2377464"/>
          </a:xfrm>
        </p:spPr>
        <p:txBody>
          <a:bodyPr/>
          <a:lstStyle/>
          <a:p>
            <a:r>
              <a:rPr lang="en-US" dirty="0" smtClean="0"/>
              <a:t>What is the function of Media and Journalism?</a:t>
            </a:r>
            <a:endParaRPr lang="en-US" dirty="0"/>
          </a:p>
        </p:txBody>
      </p:sp>
    </p:spTree>
    <p:extLst>
      <p:ext uri="{BB962C8B-B14F-4D97-AF65-F5344CB8AC3E}">
        <p14:creationId xmlns:p14="http://schemas.microsoft.com/office/powerpoint/2010/main" val="1821772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8385"/>
            <a:ext cx="7583488" cy="1143000"/>
          </a:xfrm>
        </p:spPr>
        <p:txBody>
          <a:bodyPr/>
          <a:lstStyle/>
          <a:p>
            <a:r>
              <a:rPr lang="en-US" u="sng" dirty="0" smtClean="0"/>
              <a:t>To Consider</a:t>
            </a:r>
            <a:endParaRPr lang="en-US" u="sng" dirty="0"/>
          </a:p>
        </p:txBody>
      </p:sp>
      <p:sp>
        <p:nvSpPr>
          <p:cNvPr id="3" name="Content Placeholder 2"/>
          <p:cNvSpPr>
            <a:spLocks noGrp="1"/>
          </p:cNvSpPr>
          <p:nvPr>
            <p:ph idx="1"/>
          </p:nvPr>
        </p:nvSpPr>
        <p:spPr>
          <a:xfrm>
            <a:off x="156308" y="1074615"/>
            <a:ext cx="8850923" cy="5783385"/>
          </a:xfrm>
        </p:spPr>
        <p:txBody>
          <a:bodyPr>
            <a:normAutofit fontScale="55000" lnSpcReduction="20000"/>
          </a:bodyPr>
          <a:lstStyle/>
          <a:p>
            <a:r>
              <a:rPr lang="en-US" sz="4500" dirty="0">
                <a:effectLst/>
              </a:rPr>
              <a:t>“Nothing could be more irrational than to give the people power and to withhold from them information, without which power is abused.  A people who mean to be their own governors must arm themselves with the power which knowledge gives.  A popular government without popular information or the means of acquiring it is but a prologue to a farce or a tragedy, or perhaps both.”</a:t>
            </a:r>
          </a:p>
          <a:p>
            <a:pPr marL="0" indent="0">
              <a:buNone/>
            </a:pPr>
            <a:r>
              <a:rPr lang="en-US" sz="4500" dirty="0">
                <a:effectLst/>
              </a:rPr>
              <a:t>- James Madison</a:t>
            </a:r>
          </a:p>
          <a:p>
            <a:pPr marL="0" indent="0">
              <a:buNone/>
            </a:pPr>
            <a:endParaRPr lang="en-US" sz="4500" dirty="0">
              <a:effectLst/>
            </a:endParaRPr>
          </a:p>
          <a:p>
            <a:r>
              <a:rPr lang="en-US" sz="4500" dirty="0">
                <a:effectLst/>
              </a:rPr>
              <a:t>“Were it left to me to decide whether we should have a government without newspapers or newspapers without a government, I would not hesitate for a moment to prefer the latter.”</a:t>
            </a:r>
          </a:p>
          <a:p>
            <a:pPr marL="0" indent="0">
              <a:buNone/>
            </a:pPr>
            <a:r>
              <a:rPr lang="en-US" sz="4500" dirty="0">
                <a:effectLst/>
              </a:rPr>
              <a:t>-Thomas Jefferson</a:t>
            </a:r>
          </a:p>
          <a:p>
            <a:endParaRPr lang="en-US" dirty="0"/>
          </a:p>
        </p:txBody>
      </p:sp>
    </p:spTree>
    <p:extLst>
      <p:ext uri="{BB962C8B-B14F-4D97-AF65-F5344CB8AC3E}">
        <p14:creationId xmlns:p14="http://schemas.microsoft.com/office/powerpoint/2010/main" val="3466999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is media?</a:t>
            </a:r>
            <a:endParaRPr lang="en-US" dirty="0"/>
          </a:p>
        </p:txBody>
      </p:sp>
      <p:sp>
        <p:nvSpPr>
          <p:cNvPr id="3" name="Content Placeholder 2"/>
          <p:cNvSpPr>
            <a:spLocks noGrp="1"/>
          </p:cNvSpPr>
          <p:nvPr>
            <p:ph idx="1"/>
          </p:nvPr>
        </p:nvSpPr>
        <p:spPr/>
        <p:txBody>
          <a:bodyPr/>
          <a:lstStyle/>
          <a:p>
            <a:r>
              <a:rPr lang="en-US" dirty="0" smtClean="0"/>
              <a:t>How do you receive information about the world around you?</a:t>
            </a:r>
          </a:p>
          <a:p>
            <a:r>
              <a:rPr lang="en-US" dirty="0" smtClean="0"/>
              <a:t>What are the different mediums that you use for information?</a:t>
            </a:r>
          </a:p>
          <a:p>
            <a:r>
              <a:rPr lang="en-US" dirty="0" smtClean="0"/>
              <a:t>What is mass media?</a:t>
            </a:r>
          </a:p>
          <a:p>
            <a:r>
              <a:rPr lang="en-US" dirty="0" smtClean="0"/>
              <a:t>What is journalism?</a:t>
            </a:r>
            <a:endParaRPr lang="en-US" dirty="0"/>
          </a:p>
        </p:txBody>
      </p:sp>
    </p:spTree>
    <p:extLst>
      <p:ext uri="{BB962C8B-B14F-4D97-AF65-F5344CB8AC3E}">
        <p14:creationId xmlns:p14="http://schemas.microsoft.com/office/powerpoint/2010/main" val="377832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a:t>
            </a:r>
            <a:endParaRPr lang="en-US" dirty="0"/>
          </a:p>
        </p:txBody>
      </p:sp>
      <p:sp>
        <p:nvSpPr>
          <p:cNvPr id="3" name="Content Placeholder 2"/>
          <p:cNvSpPr>
            <a:spLocks noGrp="1"/>
          </p:cNvSpPr>
          <p:nvPr>
            <p:ph idx="1"/>
          </p:nvPr>
        </p:nvSpPr>
        <p:spPr/>
        <p:txBody>
          <a:bodyPr/>
          <a:lstStyle/>
          <a:p>
            <a:r>
              <a:rPr lang="en-US" b="1" dirty="0" smtClean="0"/>
              <a:t>Media</a:t>
            </a:r>
            <a:r>
              <a:rPr lang="en-US" dirty="0" smtClean="0"/>
              <a:t>: the different mediums for channeling and storing information and data.</a:t>
            </a:r>
          </a:p>
          <a:p>
            <a:r>
              <a:rPr lang="en-US" b="1" dirty="0" smtClean="0"/>
              <a:t>Mass Media: </a:t>
            </a:r>
            <a:r>
              <a:rPr lang="en-US" dirty="0" smtClean="0"/>
              <a:t>means of communication meant to reach a large population through various mediums.</a:t>
            </a:r>
          </a:p>
          <a:p>
            <a:r>
              <a:rPr lang="en-US" b="1" dirty="0" smtClean="0"/>
              <a:t>Journalism: </a:t>
            </a:r>
            <a:r>
              <a:rPr lang="en-US" dirty="0" smtClean="0"/>
              <a:t>is the practice of investigating and reporting events, issues and trends to mass audiences through print, broadcast and online media (University of North Carolina).</a:t>
            </a:r>
            <a:endParaRPr lang="en-US" b="1" dirty="0"/>
          </a:p>
        </p:txBody>
      </p:sp>
    </p:spTree>
    <p:extLst>
      <p:ext uri="{BB962C8B-B14F-4D97-AF65-F5344CB8AC3E}">
        <p14:creationId xmlns:p14="http://schemas.microsoft.com/office/powerpoint/2010/main" val="2915938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077" y="-203430"/>
            <a:ext cx="8030797" cy="1143000"/>
          </a:xfrm>
        </p:spPr>
        <p:txBody>
          <a:bodyPr/>
          <a:lstStyle/>
          <a:p>
            <a:r>
              <a:rPr lang="en-US" dirty="0" smtClean="0"/>
              <a:t>Journalism: Reflection</a:t>
            </a:r>
            <a:endParaRPr lang="en-US" dirty="0"/>
          </a:p>
        </p:txBody>
      </p:sp>
      <p:sp>
        <p:nvSpPr>
          <p:cNvPr id="3" name="Content Placeholder 2"/>
          <p:cNvSpPr>
            <a:spLocks noGrp="1"/>
          </p:cNvSpPr>
          <p:nvPr>
            <p:ph idx="1"/>
          </p:nvPr>
        </p:nvSpPr>
        <p:spPr>
          <a:xfrm>
            <a:off x="0" y="742462"/>
            <a:ext cx="9144000" cy="6115538"/>
          </a:xfrm>
        </p:spPr>
        <p:txBody>
          <a:bodyPr>
            <a:normAutofit/>
          </a:bodyPr>
          <a:lstStyle/>
          <a:p>
            <a:pPr marL="457200" lvl="1">
              <a:spcBef>
                <a:spcPts val="2000"/>
              </a:spcBef>
              <a:buFont typeface="Wingdings" pitchFamily="2" charset="2"/>
              <a:buChar char=""/>
            </a:pPr>
            <a:r>
              <a:rPr lang="en-US" sz="2800" b="1" dirty="0">
                <a:effectLst/>
              </a:rPr>
              <a:t>Society of Professional Journalists</a:t>
            </a:r>
            <a:r>
              <a:rPr lang="en-US" sz="2800" dirty="0">
                <a:effectLst/>
              </a:rPr>
              <a:t>- Members of the Society of Professional Journalists believe that public enlightenment is the forerunner of justice and the foundation of democracy. The duty of the journalist is to further those ends by seeking truth and providing a fair and comprehensive account of events and issues. Conscientious journalists from all media and specialties strive to serve the public with thoroughness and honesty. Professional integrity is the cornerstone of a journalist's credibility. Members of the Society share a dedication to ethical behavior and adopt this code to declare the Society's principles and standards of practice.</a:t>
            </a:r>
          </a:p>
          <a:p>
            <a:endParaRPr lang="en-US" dirty="0"/>
          </a:p>
        </p:txBody>
      </p:sp>
    </p:spTree>
    <p:extLst>
      <p:ext uri="{BB962C8B-B14F-4D97-AF65-F5344CB8AC3E}">
        <p14:creationId xmlns:p14="http://schemas.microsoft.com/office/powerpoint/2010/main" val="861241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in Democracy</a:t>
            </a:r>
            <a:endParaRPr lang="en-US" dirty="0"/>
          </a:p>
        </p:txBody>
      </p:sp>
      <p:sp>
        <p:nvSpPr>
          <p:cNvPr id="3" name="Content Placeholder 2"/>
          <p:cNvSpPr>
            <a:spLocks noGrp="1"/>
          </p:cNvSpPr>
          <p:nvPr>
            <p:ph idx="1"/>
          </p:nvPr>
        </p:nvSpPr>
        <p:spPr/>
        <p:txBody>
          <a:bodyPr/>
          <a:lstStyle/>
          <a:p>
            <a:r>
              <a:rPr lang="en-US" dirty="0" smtClean="0"/>
              <a:t>What is the role of media and journalism in particular in our democracy?</a:t>
            </a:r>
          </a:p>
          <a:p>
            <a:r>
              <a:rPr lang="en-US" dirty="0" smtClean="0"/>
              <a:t>What is media and journalism’s socio-political role/function? </a:t>
            </a:r>
            <a:endParaRPr lang="en-US" dirty="0"/>
          </a:p>
        </p:txBody>
      </p:sp>
    </p:spTree>
    <p:extLst>
      <p:ext uri="{BB962C8B-B14F-4D97-AF65-F5344CB8AC3E}">
        <p14:creationId xmlns:p14="http://schemas.microsoft.com/office/powerpoint/2010/main" val="4131963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in Democracy</a:t>
            </a:r>
            <a:endParaRPr lang="en-US" dirty="0"/>
          </a:p>
        </p:txBody>
      </p:sp>
      <p:sp>
        <p:nvSpPr>
          <p:cNvPr id="3" name="Content Placeholder 2"/>
          <p:cNvSpPr>
            <a:spLocks noGrp="1"/>
          </p:cNvSpPr>
          <p:nvPr>
            <p:ph idx="1"/>
          </p:nvPr>
        </p:nvSpPr>
        <p:spPr>
          <a:xfrm>
            <a:off x="136769" y="1232647"/>
            <a:ext cx="8870462" cy="5293199"/>
          </a:xfrm>
        </p:spPr>
        <p:txBody>
          <a:bodyPr>
            <a:normAutofit/>
          </a:bodyPr>
          <a:lstStyle/>
          <a:p>
            <a:r>
              <a:rPr lang="en-US" dirty="0" smtClean="0"/>
              <a:t>Entertainment (social)</a:t>
            </a:r>
          </a:p>
          <a:p>
            <a:pPr lvl="0"/>
            <a:r>
              <a:rPr lang="en-US" dirty="0">
                <a:effectLst/>
              </a:rPr>
              <a:t>Citizens need to make reasonable, responsible, informed decisions rather than acting out of ignorance.  </a:t>
            </a:r>
          </a:p>
          <a:p>
            <a:pPr lvl="1"/>
            <a:r>
              <a:rPr lang="en-US" dirty="0" smtClean="0">
                <a:effectLst/>
              </a:rPr>
              <a:t>Medium </a:t>
            </a:r>
            <a:r>
              <a:rPr lang="en-US" dirty="0">
                <a:effectLst/>
              </a:rPr>
              <a:t>for </a:t>
            </a:r>
            <a:r>
              <a:rPr lang="en-US" dirty="0" smtClean="0">
                <a:effectLst/>
              </a:rPr>
              <a:t>deliberation</a:t>
            </a:r>
            <a:r>
              <a:rPr lang="en-US" dirty="0">
                <a:effectLst/>
              </a:rPr>
              <a:t> </a:t>
            </a:r>
            <a:r>
              <a:rPr lang="en-US" dirty="0" smtClean="0">
                <a:effectLst/>
              </a:rPr>
              <a:t>(discourse).</a:t>
            </a:r>
          </a:p>
          <a:p>
            <a:pPr lvl="1"/>
            <a:r>
              <a:rPr lang="en-US" dirty="0" smtClean="0">
                <a:effectLst/>
              </a:rPr>
              <a:t>Identify </a:t>
            </a:r>
            <a:r>
              <a:rPr lang="en-US" dirty="0">
                <a:effectLst/>
              </a:rPr>
              <a:t>social, economic, and political platforms that are most relevant.</a:t>
            </a:r>
          </a:p>
          <a:p>
            <a:pPr lvl="0"/>
            <a:r>
              <a:rPr lang="en-US" dirty="0">
                <a:effectLst/>
              </a:rPr>
              <a:t>Serves as a “checking function” on those who represent them.</a:t>
            </a:r>
          </a:p>
          <a:p>
            <a:pPr lvl="1"/>
            <a:r>
              <a:rPr lang="en-US" dirty="0" smtClean="0">
                <a:effectLst/>
              </a:rPr>
              <a:t>Hold </a:t>
            </a:r>
            <a:r>
              <a:rPr lang="en-US" dirty="0">
                <a:effectLst/>
              </a:rPr>
              <a:t>officials accountable.</a:t>
            </a:r>
          </a:p>
          <a:p>
            <a:pPr lvl="0"/>
            <a:r>
              <a:rPr lang="en-US" dirty="0">
                <a:effectLst/>
              </a:rPr>
              <a:t>Serves as way for our government to communicate with us.</a:t>
            </a:r>
          </a:p>
          <a:p>
            <a:pPr marL="0" indent="0">
              <a:buNone/>
            </a:pPr>
            <a:endParaRPr lang="en-US" dirty="0" smtClean="0"/>
          </a:p>
          <a:p>
            <a:endParaRPr lang="en-US" dirty="0"/>
          </a:p>
        </p:txBody>
      </p:sp>
    </p:spTree>
    <p:extLst>
      <p:ext uri="{BB962C8B-B14F-4D97-AF65-F5344CB8AC3E}">
        <p14:creationId xmlns:p14="http://schemas.microsoft.com/office/powerpoint/2010/main" val="3788643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as a Right!</a:t>
            </a:r>
            <a:endParaRPr lang="en-US" dirty="0"/>
          </a:p>
        </p:txBody>
      </p:sp>
      <p:sp>
        <p:nvSpPr>
          <p:cNvPr id="3" name="Content Placeholder 2"/>
          <p:cNvSpPr>
            <a:spLocks noGrp="1"/>
          </p:cNvSpPr>
          <p:nvPr>
            <p:ph idx="1"/>
          </p:nvPr>
        </p:nvSpPr>
        <p:spPr>
          <a:xfrm>
            <a:off x="293077" y="1600200"/>
            <a:ext cx="8479692" cy="4945185"/>
          </a:xfrm>
        </p:spPr>
        <p:txBody>
          <a:bodyPr/>
          <a:lstStyle/>
          <a:p>
            <a:r>
              <a:rPr lang="en-US" sz="3200" dirty="0">
                <a:effectLst/>
              </a:rPr>
              <a:t>According to the </a:t>
            </a:r>
            <a:r>
              <a:rPr lang="en-US" sz="3200" b="1" dirty="0">
                <a:effectLst/>
              </a:rPr>
              <a:t>1948 Universal Declaration of Human Rights</a:t>
            </a:r>
            <a:r>
              <a:rPr lang="en-US" sz="3200" dirty="0">
                <a:effectLst/>
              </a:rPr>
              <a:t>, “Everyone has the right to freedom or opinion and expression; this right includes freedom to hold opinions without interference and to seek, receive, and impart information and ideas through any media and regardless of frontiers.”</a:t>
            </a:r>
          </a:p>
          <a:p>
            <a:pPr marL="0" indent="0">
              <a:buNone/>
            </a:pPr>
            <a:endParaRPr lang="en-US" dirty="0"/>
          </a:p>
        </p:txBody>
      </p:sp>
    </p:spTree>
    <p:extLst>
      <p:ext uri="{BB962C8B-B14F-4D97-AF65-F5344CB8AC3E}">
        <p14:creationId xmlns:p14="http://schemas.microsoft.com/office/powerpoint/2010/main" val="1626833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1287</TotalTime>
  <Words>473</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vt:lpstr>
      <vt:lpstr>Summer</vt:lpstr>
      <vt:lpstr>What is the function of Media and Journalism?</vt:lpstr>
      <vt:lpstr>To Consider</vt:lpstr>
      <vt:lpstr>What is media?</vt:lpstr>
      <vt:lpstr>Media</vt:lpstr>
      <vt:lpstr>Journalism: Reflection</vt:lpstr>
      <vt:lpstr>Media in Democracy</vt:lpstr>
      <vt:lpstr>Media in Democracy</vt:lpstr>
      <vt:lpstr>Information as a 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function of Media and Journalism?</dc:title>
  <dc:creator>Tom Rohlfing</dc:creator>
  <cp:lastModifiedBy>Tim Bambenek</cp:lastModifiedBy>
  <cp:revision>34</cp:revision>
  <dcterms:created xsi:type="dcterms:W3CDTF">2013-08-08T12:44:46Z</dcterms:created>
  <dcterms:modified xsi:type="dcterms:W3CDTF">2016-08-18T14:52:29Z</dcterms:modified>
</cp:coreProperties>
</file>